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81" r:id="rId2"/>
    <p:sldId id="285" r:id="rId3"/>
    <p:sldId id="282" r:id="rId4"/>
    <p:sldId id="286" r:id="rId5"/>
    <p:sldId id="283" r:id="rId6"/>
    <p:sldId id="287" r:id="rId7"/>
    <p:sldId id="284" r:id="rId8"/>
    <p:sldId id="288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60" y="41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195B6-0CAC-4845-8271-99AF3C1260DA}" type="datetimeFigureOut">
              <a:rPr lang="nl-NL" smtClean="0"/>
              <a:t>19-10-2018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621B0-E2FA-4CE8-90BB-5E4C3890B0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376643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BBC55-82E0-43BD-A8C0-56B88378F0C4}" type="datetimeFigureOut">
              <a:rPr lang="nl-NL" smtClean="0"/>
              <a:t>19-10-2018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22763-3833-4310-8A3B-44E9FEAEAA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898650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1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2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4179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3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4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7548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5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6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4924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7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39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22763-3833-4310-8A3B-44E9FEAEAAA0}" type="slidenum">
              <a:rPr lang="nl-NL" smtClean="0"/>
              <a:t>8</a:t>
            </a:fld>
            <a:endParaRPr lang="nl-NL" dirty="0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3526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19-10-2018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994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19-10-2018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7622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19-10-2018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4016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19-10-2018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3238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19-10-2018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5233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19-10-2018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8490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19-10-2018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9792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19-10-2018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617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19-10-2018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6551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19-10-2018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5410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FA3A1-D7F6-40E9-A398-7119B1F73C61}" type="datetimeFigureOut">
              <a:rPr lang="nl-NL" smtClean="0"/>
              <a:t>19-10-2018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559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FA3A1-D7F6-40E9-A398-7119B1F73C61}" type="datetimeFigureOut">
              <a:rPr lang="nl-NL" smtClean="0"/>
              <a:t>19-10-2018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4EC0A-BB17-40C0-B63B-A936FC3120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441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1125416" y="1477107"/>
            <a:ext cx="895643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l-NL" sz="4000" b="1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Bedrijfspensioenfonds</a:t>
            </a:r>
          </a:p>
          <a:p>
            <a:pPr>
              <a:lnSpc>
                <a:spcPct val="115000"/>
              </a:lnSpc>
            </a:pP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Werknemer en werkgever leggen allebei maandelijks een bedrag in als pensioenpremie zodat de werknemer t.z.t. een pensioen uit het fonds ontvangt.</a:t>
            </a:r>
          </a:p>
        </p:txBody>
      </p:sp>
    </p:spTree>
    <p:extLst>
      <p:ext uri="{BB962C8B-B14F-4D97-AF65-F5344CB8AC3E}">
        <p14:creationId xmlns:p14="http://schemas.microsoft.com/office/powerpoint/2010/main" val="341078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1037332" y="741015"/>
            <a:ext cx="8956430" cy="5005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l-NL" sz="4000" i="1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Bedrijfspensioenfonds</a:t>
            </a:r>
          </a:p>
          <a:p>
            <a:pPr>
              <a:lnSpc>
                <a:spcPct val="115000"/>
              </a:lnSpc>
            </a:pP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Werknemer en werkgever sparen samen voor de werknemer later.</a:t>
            </a:r>
          </a:p>
          <a:p>
            <a:pPr>
              <a:lnSpc>
                <a:spcPct val="115000"/>
              </a:lnSpc>
            </a:pPr>
            <a:endParaRPr lang="nl-NL" sz="4000" dirty="0">
              <a:latin typeface="Calibri" panose="020F0502020204030204" pitchFamily="34" charset="0"/>
              <a:ea typeface="Calibri" panose="020F0502020204030204" pitchFamily="34" charset="0"/>
              <a:cs typeface="Univers-Bold"/>
            </a:endParaRPr>
          </a:p>
          <a:p>
            <a:pPr>
              <a:lnSpc>
                <a:spcPct val="115000"/>
              </a:lnSpc>
            </a:pPr>
            <a:endParaRPr lang="nl-NL" sz="4000" dirty="0">
              <a:latin typeface="Calibri" panose="020F0502020204030204" pitchFamily="34" charset="0"/>
              <a:ea typeface="Calibri" panose="020F0502020204030204" pitchFamily="34" charset="0"/>
              <a:cs typeface="Univers-Bold"/>
            </a:endParaRPr>
          </a:p>
          <a:p>
            <a:pPr>
              <a:lnSpc>
                <a:spcPct val="115000"/>
              </a:lnSpc>
            </a:pPr>
            <a:endParaRPr lang="nl-NL" sz="4000" dirty="0">
              <a:latin typeface="Calibri" panose="020F0502020204030204" pitchFamily="34" charset="0"/>
              <a:ea typeface="Calibri" panose="020F0502020204030204" pitchFamily="34" charset="0"/>
              <a:cs typeface="Univers-Bold"/>
            </a:endParaRPr>
          </a:p>
          <a:p>
            <a:pPr>
              <a:lnSpc>
                <a:spcPct val="115000"/>
              </a:lnSpc>
            </a:pPr>
            <a:endParaRPr lang="nl-NL" sz="4000" dirty="0">
              <a:latin typeface="Calibri" panose="020F0502020204030204" pitchFamily="34" charset="0"/>
              <a:ea typeface="Calibri" panose="020F0502020204030204" pitchFamily="34" charset="0"/>
              <a:cs typeface="Univers-Bold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BC54B27-4313-4DCF-ADBE-D0EFA89398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36" y="2994870"/>
            <a:ext cx="4125347" cy="275213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D891D96-8D12-4F99-BDF0-43C015709A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140" y="2994870"/>
            <a:ext cx="4172348" cy="278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2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512277" y="1406769"/>
            <a:ext cx="881575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l-NL" sz="4000" b="1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Kapitaaldekkingsstelsel</a:t>
            </a:r>
          </a:p>
          <a:p>
            <a:pPr>
              <a:lnSpc>
                <a:spcPct val="115000"/>
              </a:lnSpc>
            </a:pP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Nu betaalde premies worden belegd en uit het kapitaal vermeerderd met de beleggingsinkomsten worden de uitkeringen gedaan.</a:t>
            </a:r>
          </a:p>
        </p:txBody>
      </p:sp>
    </p:spTree>
    <p:extLst>
      <p:ext uri="{BB962C8B-B14F-4D97-AF65-F5344CB8AC3E}">
        <p14:creationId xmlns:p14="http://schemas.microsoft.com/office/powerpoint/2010/main" val="68809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805343" y="667361"/>
            <a:ext cx="5020691" cy="2882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l-NL" sz="4000" i="1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Kapitaaldekkingsstelsel</a:t>
            </a:r>
          </a:p>
          <a:p>
            <a:pPr>
              <a:lnSpc>
                <a:spcPct val="115000"/>
              </a:lnSpc>
            </a:pP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Nu geld inleggen			</a:t>
            </a:r>
          </a:p>
          <a:p>
            <a:pPr>
              <a:lnSpc>
                <a:spcPct val="115000"/>
              </a:lnSpc>
            </a:pPr>
            <a:endParaRPr lang="nl-NL" sz="4000" dirty="0">
              <a:latin typeface="Calibri" panose="020F0502020204030204" pitchFamily="34" charset="0"/>
              <a:ea typeface="Calibri" panose="020F0502020204030204" pitchFamily="34" charset="0"/>
              <a:cs typeface="Univers-Bold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36C15B2-B4FE-4E98-B7A4-FCCE66889E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80" y="2260833"/>
            <a:ext cx="4783776" cy="318477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9386CDA-A1C5-4B37-A4BC-7D66632259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724" y="2260833"/>
            <a:ext cx="4783776" cy="3184779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22F51262-0A41-4E23-A2DF-74CE36A165E8}"/>
              </a:ext>
            </a:extLst>
          </p:cNvPr>
          <p:cNvSpPr txBox="1"/>
          <p:nvPr/>
        </p:nvSpPr>
        <p:spPr>
          <a:xfrm>
            <a:off x="6296297" y="1463040"/>
            <a:ext cx="5209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Voor latere uitkeringen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346608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1477108" y="1101969"/>
            <a:ext cx="901504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l-NL" sz="4000" b="1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Vrijwillig pensioensparen</a:t>
            </a:r>
          </a:p>
          <a:p>
            <a:pPr>
              <a:lnSpc>
                <a:spcPct val="115000"/>
              </a:lnSpc>
            </a:pP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Dit kan via een lijfrente, </a:t>
            </a:r>
            <a:r>
              <a:rPr lang="nl-NL" sz="4000" dirty="0" err="1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banksparen</a:t>
            </a: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, zelf beleggen of gewoon sparen bij een bank.</a:t>
            </a:r>
          </a:p>
          <a:p>
            <a:pPr>
              <a:lnSpc>
                <a:spcPct val="115000"/>
              </a:lnSpc>
            </a:pP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Bij de eerste twee mogelijkheden zijn er</a:t>
            </a:r>
          </a:p>
          <a:p>
            <a:pPr>
              <a:lnSpc>
                <a:spcPct val="115000"/>
              </a:lnSpc>
            </a:pP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fiscale faciliteiten mogelijk.</a:t>
            </a:r>
          </a:p>
        </p:txBody>
      </p:sp>
    </p:spTree>
    <p:extLst>
      <p:ext uri="{BB962C8B-B14F-4D97-AF65-F5344CB8AC3E}">
        <p14:creationId xmlns:p14="http://schemas.microsoft.com/office/powerpoint/2010/main" val="218049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327172" y="439239"/>
            <a:ext cx="5490594" cy="5713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l-NL" sz="4000" i="1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Vrijwillig pensioensparen</a:t>
            </a:r>
          </a:p>
          <a:p>
            <a:pPr>
              <a:lnSpc>
                <a:spcPct val="115000"/>
              </a:lnSpc>
            </a:pPr>
            <a:endParaRPr lang="nl-NL" sz="4000" dirty="0">
              <a:latin typeface="Calibri" panose="020F0502020204030204" pitchFamily="34" charset="0"/>
              <a:ea typeface="Calibri" panose="020F0502020204030204" pitchFamily="34" charset="0"/>
              <a:cs typeface="Univers-Bold"/>
            </a:endParaRPr>
          </a:p>
          <a:p>
            <a:pPr>
              <a:lnSpc>
                <a:spcPct val="115000"/>
              </a:lnSpc>
            </a:pP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Fiscale voordelen </a:t>
            </a:r>
          </a:p>
          <a:p>
            <a:pPr>
              <a:lnSpc>
                <a:spcPct val="115000"/>
              </a:lnSpc>
            </a:pP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bij een pensioen-</a:t>
            </a:r>
          </a:p>
          <a:p>
            <a:pPr>
              <a:lnSpc>
                <a:spcPct val="115000"/>
              </a:lnSpc>
            </a:pP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tekort.</a:t>
            </a:r>
          </a:p>
          <a:p>
            <a:pPr>
              <a:lnSpc>
                <a:spcPct val="115000"/>
              </a:lnSpc>
            </a:pPr>
            <a:endParaRPr lang="nl-NL" sz="4000" dirty="0">
              <a:latin typeface="Calibri" panose="020F0502020204030204" pitchFamily="34" charset="0"/>
              <a:ea typeface="Calibri" panose="020F0502020204030204" pitchFamily="34" charset="0"/>
              <a:cs typeface="Univers-Bold"/>
            </a:endParaRPr>
          </a:p>
          <a:p>
            <a:pPr>
              <a:lnSpc>
                <a:spcPct val="115000"/>
              </a:lnSpc>
            </a:pPr>
            <a:endParaRPr lang="nl-NL" sz="4000" dirty="0">
              <a:latin typeface="Calibri" panose="020F0502020204030204" pitchFamily="34" charset="0"/>
              <a:ea typeface="Calibri" panose="020F0502020204030204" pitchFamily="34" charset="0"/>
              <a:cs typeface="Univers-Bold"/>
            </a:endParaRPr>
          </a:p>
          <a:p>
            <a:pPr>
              <a:lnSpc>
                <a:spcPct val="115000"/>
              </a:lnSpc>
            </a:pPr>
            <a:endParaRPr lang="nl-NL" sz="4000" dirty="0">
              <a:latin typeface="Calibri" panose="020F0502020204030204" pitchFamily="34" charset="0"/>
              <a:ea typeface="Calibri" panose="020F0502020204030204" pitchFamily="34" charset="0"/>
              <a:cs typeface="Univers-Bold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19E1341-F205-4B4F-89B3-CD87B79F99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565" y="1036816"/>
            <a:ext cx="7627972" cy="487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371599" y="1348154"/>
            <a:ext cx="9413631" cy="3590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nl-NL" sz="4000" b="1" dirty="0">
                <a:solidFill>
                  <a:srgbClr val="FF00FF"/>
                </a:solidFill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Deposito</a:t>
            </a:r>
          </a:p>
          <a:p>
            <a:pPr>
              <a:lnSpc>
                <a:spcPct val="115000"/>
              </a:lnSpc>
            </a:pP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Bij een deposito zet je een bedrag voor een bepaalde periode vast. </a:t>
            </a:r>
          </a:p>
          <a:p>
            <a:pPr>
              <a:lnSpc>
                <a:spcPct val="115000"/>
              </a:lnSpc>
            </a:pPr>
            <a:r>
              <a:rPr lang="nl-NL" sz="4000" dirty="0">
                <a:latin typeface="Calibri" panose="020F0502020204030204" pitchFamily="34" charset="0"/>
                <a:ea typeface="Calibri" panose="020F0502020204030204" pitchFamily="34" charset="0"/>
                <a:cs typeface="Univers-Bold"/>
              </a:rPr>
              <a:t>Tijdens deze periode is het niet toegestaan geld van je depositorekening te halen.</a:t>
            </a:r>
          </a:p>
        </p:txBody>
      </p:sp>
    </p:spTree>
    <p:extLst>
      <p:ext uri="{BB962C8B-B14F-4D97-AF65-F5344CB8AC3E}">
        <p14:creationId xmlns:p14="http://schemas.microsoft.com/office/powerpoint/2010/main" val="234790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958" y="6251262"/>
            <a:ext cx="1800000" cy="47086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58" y="-1"/>
            <a:ext cx="1872000" cy="597577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2618B27-EB59-47C0-A385-60FDD798AD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824" y="597576"/>
            <a:ext cx="7386507" cy="5424072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7C53F0BD-D667-42D6-B2AF-F4F05A40C9CB}"/>
              </a:ext>
            </a:extLst>
          </p:cNvPr>
          <p:cNvSpPr txBox="1"/>
          <p:nvPr/>
        </p:nvSpPr>
        <p:spPr>
          <a:xfrm>
            <a:off x="809538" y="763398"/>
            <a:ext cx="39805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Waar moet je </a:t>
            </a:r>
          </a:p>
          <a:p>
            <a:r>
              <a:rPr lang="nl-NL" sz="3600" dirty="0"/>
              <a:t>nog meer mee vergelijken?</a:t>
            </a:r>
          </a:p>
        </p:txBody>
      </p:sp>
    </p:spTree>
    <p:extLst>
      <p:ext uri="{BB962C8B-B14F-4D97-AF65-F5344CB8AC3E}">
        <p14:creationId xmlns:p14="http://schemas.microsoft.com/office/powerpoint/2010/main" val="188795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148</Words>
  <Application>Microsoft Office PowerPoint</Application>
  <PresentationFormat>Breedbeeld</PresentationFormat>
  <Paragraphs>34</Paragraphs>
  <Slides>8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Univers-Bold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Van Vlimmeren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Sarina van Vlimmeren</dc:creator>
  <cp:lastModifiedBy>Sarina van Vlimmeren</cp:lastModifiedBy>
  <cp:revision>44</cp:revision>
  <dcterms:created xsi:type="dcterms:W3CDTF">2014-08-25T22:47:39Z</dcterms:created>
  <dcterms:modified xsi:type="dcterms:W3CDTF">2018-10-19T00:00:24Z</dcterms:modified>
</cp:coreProperties>
</file>